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</p:sldMasterIdLst>
  <p:notesMasterIdLst>
    <p:notesMasterId r:id="rId24"/>
  </p:notesMasterIdLst>
  <p:handoutMasterIdLst>
    <p:handoutMasterId r:id="rId25"/>
  </p:handoutMasterIdLst>
  <p:sldIdLst>
    <p:sldId id="463" r:id="rId5"/>
    <p:sldId id="464" r:id="rId6"/>
    <p:sldId id="466" r:id="rId7"/>
    <p:sldId id="471" r:id="rId8"/>
    <p:sldId id="465" r:id="rId9"/>
    <p:sldId id="467" r:id="rId10"/>
    <p:sldId id="469" r:id="rId11"/>
    <p:sldId id="470" r:id="rId12"/>
    <p:sldId id="472" r:id="rId13"/>
    <p:sldId id="473" r:id="rId14"/>
    <p:sldId id="475" r:id="rId15"/>
    <p:sldId id="476" r:id="rId16"/>
    <p:sldId id="480" r:id="rId17"/>
    <p:sldId id="483" r:id="rId18"/>
    <p:sldId id="484" r:id="rId19"/>
    <p:sldId id="485" r:id="rId20"/>
    <p:sldId id="486" r:id="rId21"/>
    <p:sldId id="487" r:id="rId22"/>
    <p:sldId id="488" r:id="rId23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600"/>
    <a:srgbClr val="0000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1" autoAdjust="0"/>
    <p:restoredTop sz="83639" autoAdjust="0"/>
  </p:normalViewPr>
  <p:slideViewPr>
    <p:cSldViewPr snapToGrid="0">
      <p:cViewPr varScale="1">
        <p:scale>
          <a:sx n="93" d="100"/>
          <a:sy n="93" d="100"/>
        </p:scale>
        <p:origin x="14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8E1B0-CC28-47BD-8E74-C71E50A43490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F53E3-847D-4B56-93C7-B62933544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8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7" y="0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612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7" y="6456612"/>
            <a:ext cx="430223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98DE81D2-DB29-4248-A153-775E41EAB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7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CC252-67F7-4506-840B-270C640702A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1228950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8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4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5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0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5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5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4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1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39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DE81D2-DB29-4248-A153-775E41EAB09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6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785C4-ACA2-48D1-933D-2447E9B56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55563"/>
            <a:ext cx="2171700" cy="6097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55563"/>
            <a:ext cx="6367463" cy="6097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43C06-AB6F-41EC-8E5C-7F344EFBA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5563"/>
            <a:ext cx="8659813" cy="681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5750" y="895350"/>
            <a:ext cx="4268788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706938" y="895350"/>
            <a:ext cx="4270375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38D46-4A2C-4346-8094-D9F6BD0D3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5563"/>
            <a:ext cx="8659813" cy="681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5750" y="895350"/>
            <a:ext cx="4268788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06938" y="895350"/>
            <a:ext cx="4270375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06938" y="3600450"/>
            <a:ext cx="4270375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AE861-B146-47CA-81E6-5ABD50B59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5563"/>
            <a:ext cx="8659813" cy="681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5750" y="895350"/>
            <a:ext cx="4268788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938" y="895350"/>
            <a:ext cx="4270375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396CB-8855-41EB-AC17-37AC43E4B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55BF0-D34E-4F88-A4B7-B2FEE68B9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F3D3B-D765-4AA3-838D-BC23E3FB7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895350"/>
            <a:ext cx="426878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938" y="895350"/>
            <a:ext cx="4270375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48E06-CF52-427C-AE7B-17A04151E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C113-4701-4AE7-998C-09CA96667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87B34-059F-4FA2-96ED-EE2AA27B2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D5E77-C88F-436D-A80C-6546EDFF2C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23420-7881-4266-A3BD-BF71E682C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FFC6C-9E80-44D5-AA6E-8DE2BD014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55563"/>
            <a:ext cx="8659813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895350"/>
            <a:ext cx="86915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3100" y="6581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chemeClr val="accent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SG"/>
              <a:t>NTU </a:t>
            </a:r>
            <a:r>
              <a:rPr lang="en-US"/>
              <a:t>DM6101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97675" y="658177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0952EBE7-2F11-4BA6-B4A2-D46A0A927D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defRPr/>
            </a:pPr>
            <a:endParaRPr lang="en-SG" altLang="en-US" sz="2400">
              <a:latin typeface="Times New Roman" pitchFamily="18" charset="0"/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296863" y="820738"/>
            <a:ext cx="864711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defRPr/>
            </a:pPr>
            <a:endParaRPr lang="en-SG" altLang="en-US" sz="2400">
              <a:latin typeface="Times New Roman" pitchFamily="18" charset="0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defRPr/>
            </a:pPr>
            <a:endParaRPr lang="en-SG" altLang="en-US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81" r:id="rId3"/>
    <p:sldLayoutId id="2147484082" r:id="rId4"/>
    <p:sldLayoutId id="2147484091" r:id="rId5"/>
    <p:sldLayoutId id="2147484092" r:id="rId6"/>
    <p:sldLayoutId id="2147484093" r:id="rId7"/>
    <p:sldLayoutId id="2147484094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fyanonymous/ComfyUI?tab=readme-ov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CS5182 C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omputer Graphics</a:t>
            </a:r>
            <a:b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Generative Models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473325"/>
          </a:xfrm>
        </p:spPr>
        <p:txBody>
          <a:bodyPr/>
          <a:lstStyle/>
          <a:p>
            <a:pPr eaLnBrk="1" hangingPunct="1"/>
            <a:r>
              <a:rPr lang="en-US" altLang="en-US" sz="33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2024/25 Semester A</a:t>
            </a:r>
          </a:p>
          <a:p>
            <a:pPr eaLnBrk="1" hangingPunct="1"/>
            <a:endParaRPr lang="en-US" altLang="en-US" sz="33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3300" dirty="0">
                <a:latin typeface="Times New Roman" pitchFamily="18" charset="0"/>
                <a:cs typeface="Times New Roman" pitchFamily="18" charset="0"/>
              </a:rPr>
              <a:t>City University of Hong Kong (DG)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visual signals diffusion model can work on different modalities.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132654-F276-6A46-0EAF-F62BBD5F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748839"/>
            <a:ext cx="7854950" cy="46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8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amazing applications.</a:t>
            </a:r>
          </a:p>
        </p:txBody>
      </p:sp>
      <p:pic>
        <p:nvPicPr>
          <p:cNvPr id="9218" name="Picture 2" descr="sora tokyo">
            <a:extLst>
              <a:ext uri="{FF2B5EF4-FFF2-40B4-BE49-F238E27FC236}">
                <a16:creationId xmlns:a16="http://schemas.microsoft.com/office/drawing/2014/main" id="{A8B39604-F885-55A3-5679-4603476F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512888"/>
            <a:ext cx="4102100" cy="23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penAI Sora can create jaw-dropping videos from text prompts — here's what  it can do | Tom's Guide">
            <a:extLst>
              <a:ext uri="{FF2B5EF4-FFF2-40B4-BE49-F238E27FC236}">
                <a16:creationId xmlns:a16="http://schemas.microsoft.com/office/drawing/2014/main" id="{7BF00BC8-977C-C3EF-8C1B-812CA4C7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1512888"/>
            <a:ext cx="4175125" cy="23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penAI Sora can create jaw-dropping videos from text prompts — here's what  it can do | Tom's Guide">
            <a:extLst>
              <a:ext uri="{FF2B5EF4-FFF2-40B4-BE49-F238E27FC236}">
                <a16:creationId xmlns:a16="http://schemas.microsoft.com/office/drawing/2014/main" id="{8F5C37AF-3DDF-CD88-F999-137095AE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4059237"/>
            <a:ext cx="4108178" cy="23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penAI just dropped new Sora videos — and they have to be seen to be  believed | Tom's Guide">
            <a:extLst>
              <a:ext uri="{FF2B5EF4-FFF2-40B4-BE49-F238E27FC236}">
                <a16:creationId xmlns:a16="http://schemas.microsoft.com/office/drawing/2014/main" id="{0FF33E4E-DFC9-C655-5DCA-B49A4F4E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4054475"/>
            <a:ext cx="4189413" cy="23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321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amazing applications.</a:t>
            </a:r>
          </a:p>
        </p:txBody>
      </p:sp>
      <p:pic>
        <p:nvPicPr>
          <p:cNvPr id="3" name="vidu">
            <a:hlinkClick r:id="" action="ppaction://media"/>
            <a:extLst>
              <a:ext uri="{FF2B5EF4-FFF2-40B4-BE49-F238E27FC236}">
                <a16:creationId xmlns:a16="http://schemas.microsoft.com/office/drawing/2014/main" id="{A1C810D0-E39B-F978-5109-56B9E2B82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356" y="17684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(3) Diffusion model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8E84E4-C84A-47EB-824F-1A83166696C6}"/>
              </a:ext>
            </a:extLst>
          </p:cNvPr>
          <p:cNvSpPr txBox="1"/>
          <p:nvPr/>
        </p:nvSpPr>
        <p:spPr>
          <a:xfrm>
            <a:off x="283107" y="6063734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High-Resolution Image Synthesis with Latent Diffusion Models  </a:t>
            </a:r>
            <a:r>
              <a:rPr lang="en-US" altLang="zh-CN" b="1" dirty="0"/>
              <a:t>(CVPR 2022)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48D87E-507C-42CC-A3BC-9319BBF9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1" y="2381250"/>
            <a:ext cx="7153275" cy="3581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A77BF3C-9957-4C1D-A7DA-25DA7E094CFB}"/>
              </a:ext>
            </a:extLst>
          </p:cNvPr>
          <p:cNvSpPr txBox="1"/>
          <p:nvPr/>
        </p:nvSpPr>
        <p:spPr>
          <a:xfrm>
            <a:off x="503679" y="1901765"/>
            <a:ext cx="813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</a:rPr>
              <a:t>Conditional Diffusion Model</a:t>
            </a:r>
            <a:endParaRPr lang="zh-CN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13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(3) Diffusion model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CE144E-A1A0-4DA5-9717-AE5A27BA10E0}"/>
              </a:ext>
            </a:extLst>
          </p:cNvPr>
          <p:cNvGrpSpPr/>
          <p:nvPr/>
        </p:nvGrpSpPr>
        <p:grpSpPr>
          <a:xfrm>
            <a:off x="1001519" y="2194560"/>
            <a:ext cx="7007069" cy="4098233"/>
            <a:chOff x="723513" y="2479460"/>
            <a:chExt cx="7140962" cy="417654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9EDF013-050A-4798-A2BB-7CECFF97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513" y="2479460"/>
              <a:ext cx="3056007" cy="417654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C3808C-1DCE-495B-86C7-8E629AC8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177" y="4623131"/>
              <a:ext cx="3739298" cy="20062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769DF81-7B0A-42DF-8A25-DBACC181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5177" y="2604538"/>
              <a:ext cx="3739298" cy="197006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99D9F3C-E888-4A7C-9562-68CF794103D8}"/>
              </a:ext>
            </a:extLst>
          </p:cNvPr>
          <p:cNvSpPr txBox="1"/>
          <p:nvPr/>
        </p:nvSpPr>
        <p:spPr>
          <a:xfrm>
            <a:off x="239043" y="635208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Adding Conditional Control to Text-to-Image Diffusion Models  </a:t>
            </a:r>
            <a:r>
              <a:rPr lang="en-US" altLang="zh-CN" b="1" dirty="0"/>
              <a:t>(ICCV 2023)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96F496-64A4-4E26-9EBA-8AAB48F21431}"/>
              </a:ext>
            </a:extLst>
          </p:cNvPr>
          <p:cNvSpPr txBox="1"/>
          <p:nvPr/>
        </p:nvSpPr>
        <p:spPr>
          <a:xfrm>
            <a:off x="503679" y="1817715"/>
            <a:ext cx="813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</a:rPr>
              <a:t>Conditional Diffusion Model</a:t>
            </a:r>
            <a:endParaRPr lang="zh-CN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45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(3) Diffusion model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9D9F3C-E888-4A7C-9562-68CF794103D8}"/>
              </a:ext>
            </a:extLst>
          </p:cNvPr>
          <p:cNvSpPr txBox="1"/>
          <p:nvPr/>
        </p:nvSpPr>
        <p:spPr>
          <a:xfrm>
            <a:off x="1326163" y="6251783"/>
            <a:ext cx="705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Scalable Diffusion Models with Transformers (ICCV 2023) 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96F496-64A4-4E26-9EBA-8AAB48F21431}"/>
              </a:ext>
            </a:extLst>
          </p:cNvPr>
          <p:cNvSpPr txBox="1"/>
          <p:nvPr/>
        </p:nvSpPr>
        <p:spPr>
          <a:xfrm>
            <a:off x="503679" y="1817715"/>
            <a:ext cx="383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</a:rPr>
              <a:t>Diffusion Transformer Model</a:t>
            </a:r>
            <a:endParaRPr lang="zh-CN" altLang="en-US" sz="2000" dirty="0">
              <a:latin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8E310C-74C0-4553-A336-74D43F2A9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3"/>
          <a:stretch/>
        </p:blipFill>
        <p:spPr>
          <a:xfrm>
            <a:off x="503679" y="2514759"/>
            <a:ext cx="8354571" cy="353752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8C5C0F-966D-41A5-8A3D-1801890102BA}"/>
              </a:ext>
            </a:extLst>
          </p:cNvPr>
          <p:cNvGrpSpPr/>
          <p:nvPr/>
        </p:nvGrpSpPr>
        <p:grpSpPr>
          <a:xfrm>
            <a:off x="4631417" y="1414428"/>
            <a:ext cx="4332515" cy="1004238"/>
            <a:chOff x="1343769" y="5281648"/>
            <a:chExt cx="5760640" cy="133526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FCCB059-D2CF-4299-A3B5-CF903AD5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2001" y="5552308"/>
              <a:ext cx="3672408" cy="78004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FB7376-AB6D-47EF-B5E2-4E4F6FD7A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3769" y="5281648"/>
              <a:ext cx="1368152" cy="1335264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1BC72FF-8982-443D-8CA7-405DD78B2988}"/>
                </a:ext>
              </a:extLst>
            </p:cNvPr>
            <p:cNvCxnSpPr/>
            <p:nvPr/>
          </p:nvCxnSpPr>
          <p:spPr>
            <a:xfrm>
              <a:off x="2927945" y="5949280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121835B-0EA9-45E5-8025-E1F7910CFAF6}"/>
              </a:ext>
            </a:extLst>
          </p:cNvPr>
          <p:cNvSpPr txBox="1"/>
          <p:nvPr/>
        </p:nvSpPr>
        <p:spPr>
          <a:xfrm>
            <a:off x="5822859" y="983730"/>
            <a:ext cx="125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Patchify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72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(3) Diffusion model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96F496-64A4-4E26-9EBA-8AAB48F21431}"/>
              </a:ext>
            </a:extLst>
          </p:cNvPr>
          <p:cNvSpPr txBox="1"/>
          <p:nvPr/>
        </p:nvSpPr>
        <p:spPr>
          <a:xfrm>
            <a:off x="5461759" y="1439995"/>
            <a:ext cx="1060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</a:rPr>
              <a:t>SORA</a:t>
            </a:r>
            <a:endParaRPr lang="zh-CN" altLang="en-US" sz="2000" dirty="0">
              <a:latin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0B1844-14C7-4B7E-9E49-A123E3DBA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19" y="2068675"/>
            <a:ext cx="6994121" cy="18360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55EF4A-2589-43A5-86E5-541E4FB7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79" y="4063445"/>
            <a:ext cx="7100441" cy="25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  <a:r>
              <a:rPr lang="en-US" dirty="0" err="1"/>
              <a:t>ComfyUI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5026-9A24-92A5-B01E-BCFB7E8B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8" y="1027414"/>
            <a:ext cx="8641095" cy="52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  <a:r>
              <a:rPr lang="en-US" dirty="0" err="1"/>
              <a:t>ComfyUI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B2E234-37C8-38F7-10D6-D87B01316CB3}"/>
              </a:ext>
            </a:extLst>
          </p:cNvPr>
          <p:cNvSpPr txBox="1">
            <a:spLocks/>
          </p:cNvSpPr>
          <p:nvPr/>
        </p:nvSpPr>
        <p:spPr bwMode="auto">
          <a:xfrm>
            <a:off x="6797675" y="658177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accent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DA949A-851C-245F-55D1-6859DC10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895350"/>
            <a:ext cx="8691563" cy="5257800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ComfyUI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Project Link: </a:t>
            </a:r>
            <a:r>
              <a:rPr lang="en-US" dirty="0">
                <a:hlinkClick r:id="rId3"/>
              </a:rPr>
              <a:t>https://github.com/comfyanonymous/ComfyUI?tab=readme-ov-file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https://portland-my.sharepoint.com/:f:/g/personal/zhiyuzhu2-c_my_cityu_edu_hk/Ei7IfDnuCTRHnDY9HmMYgC8BcStn7VeR77rYZusddLnlXA?e=QjBUc5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946AB8-2784-1720-E9E9-647F6329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326597"/>
            <a:ext cx="6883685" cy="2255178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E53D9EE8-B793-23B1-3808-725EC67DAEE5}"/>
              </a:ext>
            </a:extLst>
          </p:cNvPr>
          <p:cNvSpPr/>
          <p:nvPr/>
        </p:nvSpPr>
        <p:spPr bwMode="auto">
          <a:xfrm>
            <a:off x="285750" y="5148530"/>
            <a:ext cx="2044558" cy="39041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5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  <a:r>
              <a:rPr lang="en-US" dirty="0" err="1"/>
              <a:t>ComfyUI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8B2E234-37C8-38F7-10D6-D87B01316CB3}"/>
              </a:ext>
            </a:extLst>
          </p:cNvPr>
          <p:cNvSpPr txBox="1">
            <a:spLocks/>
          </p:cNvSpPr>
          <p:nvPr/>
        </p:nvSpPr>
        <p:spPr bwMode="auto">
          <a:xfrm>
            <a:off x="6797675" y="658177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accent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DA949A-851C-245F-55D1-6859DC10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895350"/>
            <a:ext cx="8691563" cy="5257800"/>
          </a:xfrm>
        </p:spPr>
        <p:txBody>
          <a:bodyPr/>
          <a:lstStyle/>
          <a:p>
            <a:r>
              <a:rPr lang="en-US" dirty="0"/>
              <a:t>Example (Image to Image)</a:t>
            </a:r>
          </a:p>
        </p:txBody>
      </p:sp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FD256EE1-72AD-38A6-4909-2EEE1A61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0" y="1637872"/>
            <a:ext cx="8046099" cy="43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2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CA3AA11-99EE-EFDF-7CD5-E21210A8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Why do we investigate generative models?</a:t>
            </a:r>
          </a:p>
          <a:p>
            <a:endParaRPr lang="en-US" sz="2800" dirty="0"/>
          </a:p>
          <a:p>
            <a:r>
              <a:rPr lang="en-US" sz="2800" dirty="0"/>
              <a:t>What is generative models?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How do generative models work?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292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5563"/>
            <a:ext cx="9340850" cy="681037"/>
          </a:xfrm>
        </p:spPr>
        <p:txBody>
          <a:bodyPr/>
          <a:lstStyle/>
          <a:p>
            <a:r>
              <a:rPr lang="en-US" altLang="zh-CN" dirty="0"/>
              <a:t>Why investigate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052" name="Picture 4" descr="Maciej Wolski on LinkedIn: &quot;What I cannot create, I do not understand&quot; -  Richard Feynman At the end…">
            <a:extLst>
              <a:ext uri="{FF2B5EF4-FFF2-40B4-BE49-F238E27FC236}">
                <a16:creationId xmlns:a16="http://schemas.microsoft.com/office/drawing/2014/main" id="{1FA35484-E400-1DC2-FE80-DD14002F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2" y="1231900"/>
            <a:ext cx="7686807" cy="42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5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895350"/>
            <a:ext cx="8959850" cy="5257800"/>
          </a:xfrm>
        </p:spPr>
        <p:txBody>
          <a:bodyPr/>
          <a:lstStyle/>
          <a:p>
            <a:r>
              <a:rPr lang="en-US" dirty="0"/>
              <a:t>List some examples of generative models in your life.</a:t>
            </a:r>
          </a:p>
        </p:txBody>
      </p:sp>
      <p:pic>
        <p:nvPicPr>
          <p:cNvPr id="7170" name="Picture 2" descr="Who Owns Chat GPT?">
            <a:extLst>
              <a:ext uri="{FF2B5EF4-FFF2-40B4-BE49-F238E27FC236}">
                <a16:creationId xmlns:a16="http://schemas.microsoft.com/office/drawing/2014/main" id="{04F66D1F-3478-324D-C308-885F3A6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473200"/>
            <a:ext cx="3086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able Diffusion 3 — Stability AI">
            <a:extLst>
              <a:ext uri="{FF2B5EF4-FFF2-40B4-BE49-F238E27FC236}">
                <a16:creationId xmlns:a16="http://schemas.microsoft.com/office/drawing/2014/main" id="{1D9BF2B3-F641-61E0-4FCB-BA156814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68" y="1439230"/>
            <a:ext cx="321471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F2C7B2-6140-B79C-6FB2-09498FACC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3473124"/>
            <a:ext cx="2919412" cy="1880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5F07EC-37D2-A013-9A45-EE1D32A51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597" y="3407569"/>
            <a:ext cx="3668653" cy="20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2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Text-Generative Model</a:t>
            </a:r>
          </a:p>
        </p:txBody>
      </p:sp>
      <p:pic>
        <p:nvPicPr>
          <p:cNvPr id="3074" name="Picture 2" descr="Part F. Language Modeling - EN - Deep Learning Bible - 3. Natural Language  Processing - Eng.">
            <a:extLst>
              <a:ext uri="{FF2B5EF4-FFF2-40B4-BE49-F238E27FC236}">
                <a16:creationId xmlns:a16="http://schemas.microsoft.com/office/drawing/2014/main" id="{3B58053D-AD42-0C5D-C8A8-C5FB669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32398"/>
            <a:ext cx="7385050" cy="47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(1) variational autoencoder (VAE)</a:t>
            </a:r>
          </a:p>
        </p:txBody>
      </p:sp>
      <p:pic>
        <p:nvPicPr>
          <p:cNvPr id="5122" name="Picture 2" descr="From Autoencoder to Beta-VAE | Lil'Log">
            <a:extLst>
              <a:ext uri="{FF2B5EF4-FFF2-40B4-BE49-F238E27FC236}">
                <a16:creationId xmlns:a16="http://schemas.microsoft.com/office/drawing/2014/main" id="{A6BF34EA-37B5-2481-D204-47B861E4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86830"/>
            <a:ext cx="7962900" cy="37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(2) Generative adversarial networks (GANs)</a:t>
            </a:r>
          </a:p>
        </p:txBody>
      </p:sp>
      <p:pic>
        <p:nvPicPr>
          <p:cNvPr id="6146" name="Picture 2" descr="Generative adversarial networks explained - IBM Developer">
            <a:extLst>
              <a:ext uri="{FF2B5EF4-FFF2-40B4-BE49-F238E27FC236}">
                <a16:creationId xmlns:a16="http://schemas.microsoft.com/office/drawing/2014/main" id="{275A682A-DDFE-7FB5-F06B-089839B1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7" y="2016125"/>
            <a:ext cx="7942828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9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Visual-Generative Model</a:t>
            </a:r>
          </a:p>
          <a:p>
            <a:pPr marL="0" indent="0">
              <a:buNone/>
            </a:pPr>
            <a:r>
              <a:rPr lang="en-US" dirty="0"/>
              <a:t>(3) Diffusion model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59E2E4-E041-ABC8-C428-C1071BB7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40" b="4824"/>
          <a:stretch/>
        </p:blipFill>
        <p:spPr>
          <a:xfrm>
            <a:off x="395287" y="2203449"/>
            <a:ext cx="8353425" cy="28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55BF0-D34E-4F88-A4B7-B2FEE68B9D2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DC7186-BAD6-9C37-7C22-C31DEB8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 of Visual-Generative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118F6-FC95-1B1F-D576-EEB295C5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1685925"/>
            <a:ext cx="45910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503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31CA3636C0004B804868E84F56D1A0" ma:contentTypeVersion="10" ma:contentTypeDescription="Create a new document." ma:contentTypeScope="" ma:versionID="74c78788110afc3ad2946b20edcb87d0">
  <xsd:schema xmlns:xsd="http://www.w3.org/2001/XMLSchema" xmlns:xs="http://www.w3.org/2001/XMLSchema" xmlns:p="http://schemas.microsoft.com/office/2006/metadata/properties" xmlns:ns3="4f33dc81-91c6-4165-9adb-819d275ebc9a" xmlns:ns4="27118a1a-c9ae-473a-b31a-479176439c09" targetNamespace="http://schemas.microsoft.com/office/2006/metadata/properties" ma:root="true" ma:fieldsID="49b947bd9143f03714a467f18862d949" ns3:_="" ns4:_="">
    <xsd:import namespace="4f33dc81-91c6-4165-9adb-819d275ebc9a"/>
    <xsd:import namespace="27118a1a-c9ae-473a-b31a-479176439c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3dc81-91c6-4165-9adb-819d275eb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8a1a-c9ae-473a-b31a-479176439c0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33dc81-91c6-4165-9adb-819d275ebc9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A77FBD-3C17-4CB2-92BB-9B00221EAD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33dc81-91c6-4165-9adb-819d275ebc9a"/>
    <ds:schemaRef ds:uri="27118a1a-c9ae-473a-b31a-479176439c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224FFE-A230-4976-A0B9-FBD973CA2194}">
  <ds:schemaRefs>
    <ds:schemaRef ds:uri="27118a1a-c9ae-473a-b31a-479176439c09"/>
    <ds:schemaRef ds:uri="http://purl.org/dc/dcmitype/"/>
    <ds:schemaRef ds:uri="http://schemas.microsoft.com/office/2006/documentManagement/types"/>
    <ds:schemaRef ds:uri="4f33dc81-91c6-4165-9adb-819d275ebc9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694B0E-A9C6-40D5-B059-A2F4D4A190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24477</TotalTime>
  <Words>320</Words>
  <Application>Microsoft Office PowerPoint</Application>
  <PresentationFormat>全屏显示(4:3)</PresentationFormat>
  <Paragraphs>100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Garamond</vt:lpstr>
      <vt:lpstr>Times New Roman</vt:lpstr>
      <vt:lpstr>Verdana</vt:lpstr>
      <vt:lpstr>Wingdings</vt:lpstr>
      <vt:lpstr>Level</vt:lpstr>
      <vt:lpstr>CS5182 Computer Graphics Visual Generative Models</vt:lpstr>
      <vt:lpstr>Generative Models</vt:lpstr>
      <vt:lpstr>Why investigate generative models?</vt:lpstr>
      <vt:lpstr>What is generative models?</vt:lpstr>
      <vt:lpstr>What is generative models?</vt:lpstr>
      <vt:lpstr>What is generative models?</vt:lpstr>
      <vt:lpstr>What is generative models?</vt:lpstr>
      <vt:lpstr>What is generative models?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Experiments: ComfyUI</vt:lpstr>
      <vt:lpstr>Experiments: ComfyUI</vt:lpstr>
      <vt:lpstr>Experiments: ComfyUI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DM6101 Advanced Computer Graphics</dc:title>
  <dc:creator>Tony Chan</dc:creator>
  <cp:lastModifiedBy>ZHU Zhiyu</cp:lastModifiedBy>
  <cp:revision>1421</cp:revision>
  <cp:lastPrinted>2018-01-31T07:53:26Z</cp:lastPrinted>
  <dcterms:created xsi:type="dcterms:W3CDTF">2005-06-30T02:37:06Z</dcterms:created>
  <dcterms:modified xsi:type="dcterms:W3CDTF">2024-10-19T12:11:15Z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0x0101001431CA3636C0004B804868E84F56D1A0</vt:lpwstr>
  </property>
</Properties>
</file>